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57" r:id="rId3"/>
    <p:sldId id="258" r:id="rId4"/>
    <p:sldId id="261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A13F-7AEB-4A42-86AE-C02FCAA273DA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D3D68-7CB0-4BB2-8B26-FD6E67D90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171C-0B06-4355-BB94-A935BA3F6793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6BEE-9CFA-443C-9DDB-1E38F560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643" y="2836984"/>
            <a:ext cx="8513683" cy="1066800"/>
          </a:xfrm>
          <a:solidFill>
            <a:schemeClr val="accent1">
              <a:lumMod val="50000"/>
              <a:alpha val="99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IN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        (MEC-303A)</a:t>
            </a:r>
            <a:endParaRPr lang="en-IN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5828"/>
            <a:ext cx="9144000" cy="1688104"/>
          </a:xfrm>
        </p:spPr>
        <p:txBody>
          <a:bodyPr>
            <a:noAutofit/>
          </a:bodyPr>
          <a:lstStyle/>
          <a:p>
            <a:r>
              <a:rPr lang="en-IN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IN" sz="2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Mukesh</a:t>
            </a:r>
            <a:r>
              <a:rPr lang="en-IN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</a:t>
            </a:r>
          </a:p>
          <a:p>
            <a:r>
              <a:rPr lang="en-IN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(Guest Faculty)</a:t>
            </a:r>
          </a:p>
          <a:p>
            <a:r>
              <a:rPr lang="en-IN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</a:t>
            </a:r>
          </a:p>
        </p:txBody>
      </p:sp>
      <p:pic>
        <p:nvPicPr>
          <p:cNvPr id="4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88" y="411480"/>
            <a:ext cx="8443321" cy="1543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51760" y="2164080"/>
            <a:ext cx="3989070" cy="486673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 algn="ctr"/>
            <a:r>
              <a:rPr lang="en-US" sz="2600" dirty="0" smtClean="0"/>
              <a:t>B.Tech. </a:t>
            </a:r>
            <a:r>
              <a:rPr lang="en-US" sz="2600" dirty="0" smtClean="0"/>
              <a:t>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 smtClean="0"/>
              <a:t>Semester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232537" y="4098731"/>
            <a:ext cx="2544979" cy="455895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 algn="ctr"/>
            <a:r>
              <a:rPr lang="en-US" sz="2400" b="1" dirty="0" smtClean="0"/>
              <a:t>Unit-1 (b)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dirty="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Arial" charset="0"/>
              </a:rPr>
              <a:t>Machining </a:t>
            </a:r>
            <a:r>
              <a:rPr lang="en-US" altLang="en-US" sz="2400" smtClean="0">
                <a:latin typeface="Arial" charset="0"/>
              </a:rPr>
              <a:t>is the </a:t>
            </a:r>
            <a:r>
              <a:rPr lang="en-US" altLang="en-US" sz="2400" i="1" smtClean="0">
                <a:latin typeface="Arial" charset="0"/>
              </a:rPr>
              <a:t>removal </a:t>
            </a:r>
            <a:r>
              <a:rPr lang="en-US" altLang="en-US" sz="2400" smtClean="0">
                <a:latin typeface="Arial" charset="0"/>
              </a:rPr>
              <a:t>of material and </a:t>
            </a:r>
            <a:r>
              <a:rPr lang="en-US" altLang="en-US" sz="2400" i="1" smtClean="0">
                <a:latin typeface="Arial" charset="0"/>
              </a:rPr>
              <a:t>modification </a:t>
            </a:r>
            <a:r>
              <a:rPr lang="en-US" altLang="en-US" sz="2400" smtClean="0">
                <a:latin typeface="Arial" charset="0"/>
              </a:rPr>
              <a:t>of the surfaces of a workpiece</a:t>
            </a:r>
          </a:p>
          <a:p>
            <a:pPr eaLnBrk="1" hangingPunct="1"/>
            <a:r>
              <a:rPr lang="en-AU" altLang="en-US" sz="2400" smtClean="0">
                <a:latin typeface="Arial" charset="0"/>
              </a:rPr>
              <a:t>Machining involves </a:t>
            </a:r>
            <a:r>
              <a:rPr lang="en-AU" altLang="en-US" sz="2400" i="1" smtClean="0">
                <a:latin typeface="Arial" charset="0"/>
              </a:rPr>
              <a:t>secondary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i="1" smtClean="0">
                <a:latin typeface="Arial" charset="0"/>
              </a:rPr>
              <a:t>finishing </a:t>
            </a:r>
            <a:r>
              <a:rPr lang="en-AU" altLang="en-US" sz="2400" smtClean="0">
                <a:latin typeface="Arial" charset="0"/>
              </a:rPr>
              <a:t>operations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550026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zh-CN" sz="1000" dirty="0">
                <a:ea typeface="SimSun" pitchFamily="2" charset="-122"/>
              </a:rPr>
              <a:t>   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76601"/>
            <a:ext cx="76184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DF3F298-1C4E-4B6D-AB25-D4F71BDDC35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dirty="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dirty="0" smtClean="0">
                <a:latin typeface="Arial" charset="0"/>
              </a:rPr>
              <a:t>Major types of material removal processes: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dirty="0" smtClean="0">
                <a:latin typeface="Arial" charset="0"/>
              </a:rPr>
              <a:t>Cutting</a:t>
            </a:r>
            <a:endParaRPr lang="en-AU" altLang="en-US" sz="24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dirty="0" smtClean="0">
                <a:latin typeface="Arial" charset="0"/>
              </a:rPr>
              <a:t>Abrasive processes</a:t>
            </a:r>
            <a:endParaRPr lang="en-AU" altLang="en-US" sz="24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dirty="0" smtClean="0">
                <a:latin typeface="Arial" charset="0"/>
              </a:rPr>
              <a:t>Advanced machining processes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AU" altLang="en-US" sz="24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dirty="0" smtClean="0">
                <a:latin typeface="Arial" charset="0"/>
              </a:rPr>
              <a:t>Machining operations is a </a:t>
            </a:r>
            <a:r>
              <a:rPr lang="en-AU" altLang="en-US" sz="2400" i="1" dirty="0" smtClean="0">
                <a:latin typeface="Arial" charset="0"/>
              </a:rPr>
              <a:t>system </a:t>
            </a:r>
            <a:r>
              <a:rPr lang="en-AU" altLang="en-US" sz="2400" dirty="0" smtClean="0">
                <a:latin typeface="Arial" charset="0"/>
              </a:rPr>
              <a:t>consisting of the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dirty="0" err="1" smtClean="0">
                <a:latin typeface="Arial" charset="0"/>
              </a:rPr>
              <a:t>Workpiece</a:t>
            </a:r>
            <a:endParaRPr lang="en-AU" altLang="en-US" sz="2400" i="1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dirty="0" smtClean="0">
                <a:latin typeface="Arial" charset="0"/>
              </a:rPr>
              <a:t>Cutting tool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dirty="0" smtClean="0">
                <a:latin typeface="Arial" charset="0"/>
              </a:rPr>
              <a:t>Machine tool</a:t>
            </a:r>
            <a:endParaRPr lang="en-AU" altLang="en-US" sz="24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dirty="0" smtClean="0">
                <a:latin typeface="Arial" charset="0"/>
              </a:rPr>
              <a:t>Production personnel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6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57360D3-7E93-4FE7-B037-F96B702BA4C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material removal process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097" t="20203" r="33164" b="10768"/>
          <a:stretch>
            <a:fillRect/>
          </a:stretch>
        </p:blipFill>
        <p:spPr bwMode="auto">
          <a:xfrm>
            <a:off x="1371600" y="20574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Machining Operation </a:t>
            </a:r>
            <a:endParaRPr lang="en-AU" altLang="en-US" b="1" dirty="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dirty="0" smtClean="0">
                <a:latin typeface="Arial" charset="0"/>
                <a:ea typeface="SimSun" pitchFamily="2" charset="-122"/>
              </a:rPr>
              <a:t>Cutting processes remove material from the surface of a </a:t>
            </a:r>
            <a:r>
              <a:rPr lang="en-US" altLang="zh-CN" sz="2400" dirty="0" err="1" smtClean="0">
                <a:latin typeface="Arial" charset="0"/>
                <a:ea typeface="SimSun" pitchFamily="2" charset="-122"/>
              </a:rPr>
              <a:t>workpiece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 by producing </a:t>
            </a:r>
            <a:r>
              <a:rPr lang="en-US" altLang="zh-CN" sz="2400" b="1" dirty="0" smtClean="0">
                <a:latin typeface="Arial" charset="0"/>
                <a:ea typeface="SimSun" pitchFamily="2" charset="-122"/>
              </a:rPr>
              <a:t>chips</a:t>
            </a:r>
          </a:p>
          <a:p>
            <a:pPr marL="457200" indent="-457200" eaLnBrk="1" hangingPunct="1"/>
            <a:r>
              <a:rPr lang="en-AU" altLang="en-US" sz="2400" dirty="0" smtClean="0">
                <a:latin typeface="Arial" charset="0"/>
              </a:rPr>
              <a:t>Common cutting processes: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dirty="0" smtClean="0">
                <a:latin typeface="Arial" charset="0"/>
              </a:rPr>
              <a:t>Turning </a:t>
            </a:r>
            <a:r>
              <a:rPr lang="en-AU" altLang="en-US" sz="2400" dirty="0" smtClean="0">
                <a:latin typeface="Arial" charset="0"/>
              </a:rPr>
              <a:t>(</a:t>
            </a:r>
            <a:r>
              <a:rPr lang="en-AU" altLang="en-US" sz="2400" dirty="0" err="1" smtClean="0">
                <a:latin typeface="Arial" charset="0"/>
              </a:rPr>
              <a:t>workpiece</a:t>
            </a:r>
            <a:r>
              <a:rPr lang="en-AU" altLang="en-US" sz="2400" dirty="0" smtClean="0">
                <a:latin typeface="Arial" charset="0"/>
              </a:rPr>
              <a:t> rotates;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tool moves left, removes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layer of material)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dirty="0" smtClean="0">
                <a:latin typeface="Arial" charset="0"/>
              </a:rPr>
              <a:t>Cutting off</a:t>
            </a:r>
            <a:r>
              <a:rPr lang="en-AU" altLang="en-US" sz="2400" dirty="0" smtClean="0">
                <a:latin typeface="Arial" charset="0"/>
              </a:rPr>
              <a:t> (cutting tool moves </a:t>
            </a:r>
            <a:r>
              <a:rPr lang="en-AU" altLang="en-US" sz="2400" dirty="0" err="1" smtClean="0">
                <a:latin typeface="Arial" charset="0"/>
              </a:rPr>
              <a:t>radially</a:t>
            </a:r>
            <a:r>
              <a:rPr lang="en-AU" altLang="en-US" sz="2400" dirty="0" smtClean="0">
                <a:latin typeface="Arial" charset="0"/>
              </a:rPr>
              <a:t> inward) </a:t>
            </a:r>
            <a:endParaRPr lang="en-AU" altLang="en-US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dirty="0" smtClean="0">
                <a:latin typeface="Arial" charset="0"/>
              </a:rPr>
              <a:t>Slab milling </a:t>
            </a:r>
            <a:br>
              <a:rPr lang="en-AU" altLang="en-US" sz="2400" b="1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(rotating cutting tool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removes material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from </a:t>
            </a:r>
            <a:r>
              <a:rPr lang="en-AU" altLang="en-US" sz="2400" dirty="0" err="1" smtClean="0">
                <a:latin typeface="Arial" charset="0"/>
              </a:rPr>
              <a:t>workpiece</a:t>
            </a:r>
            <a:r>
              <a:rPr lang="en-AU" altLang="en-US" sz="2400" dirty="0" smtClean="0">
                <a:latin typeface="Arial" charset="0"/>
              </a:rPr>
              <a:t>)</a:t>
            </a:r>
            <a:endParaRPr lang="en-AU" altLang="en-US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dirty="0" smtClean="0">
                <a:latin typeface="Arial" charset="0"/>
              </a:rPr>
              <a:t>End milling </a:t>
            </a:r>
            <a:r>
              <a:rPr lang="en-AU" altLang="en-US" sz="2400" dirty="0" smtClean="0">
                <a:latin typeface="Arial" charset="0"/>
              </a:rPr>
              <a:t>(rotating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cutter; produces cavity)</a:t>
            </a:r>
            <a:r>
              <a:rPr lang="en-AU" altLang="en-US" sz="2400" b="1" dirty="0" smtClean="0">
                <a:latin typeface="Arial" charset="0"/>
              </a:rPr>
              <a:t> 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0" y="6550026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3797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4" y="2743201"/>
            <a:ext cx="41354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7676" y="4495800"/>
            <a:ext cx="4200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891F969-4165-4704-B587-C18A42A1E16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Types of Machining Operation </a:t>
            </a:r>
            <a:endParaRPr lang="en-AU" altLang="en-US" b="1" dirty="0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In the </a:t>
            </a:r>
            <a:r>
              <a:rPr lang="en-US" altLang="zh-CN" sz="2400" b="1" smtClean="0">
                <a:latin typeface="Arial" charset="0"/>
                <a:ea typeface="SimSun" pitchFamily="2" charset="-122"/>
              </a:rPr>
              <a:t>turning process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, the cutting tool is set at a certain </a:t>
            </a:r>
            <a:r>
              <a:rPr lang="en-US" altLang="zh-CN" sz="2400" i="1" smtClean="0">
                <a:latin typeface="Arial" charset="0"/>
                <a:ea typeface="SimSun" pitchFamily="2" charset="-122"/>
              </a:rPr>
              <a:t>depth of cut 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[mm] and travels to the left (with a certain velocity) as the workpiece rotates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Feed</a:t>
            </a:r>
            <a:r>
              <a:rPr lang="en-AU" altLang="en-US" sz="2400" smtClean="0">
                <a:latin typeface="Arial" charset="0"/>
              </a:rPr>
              <a:t>, or </a:t>
            </a:r>
            <a:r>
              <a:rPr lang="en-AU" altLang="en-US" sz="2400" i="1" smtClean="0">
                <a:latin typeface="Arial" charset="0"/>
              </a:rPr>
              <a:t>feed rate</a:t>
            </a:r>
            <a:r>
              <a:rPr lang="en-AU" altLang="en-US" sz="2400" smtClean="0">
                <a:latin typeface="Arial" charset="0"/>
              </a:rPr>
              <a:t>, is the distance the tool travels horizontally per unit revolution of the workpiece [mm/rev]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tool movement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produces chips,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which move up the 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of the tool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550026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4086226"/>
            <a:ext cx="4273551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03A4728-EB9C-4DD1-89D7-6D82E048B42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heory </a:t>
            </a:r>
            <a:r>
              <a:rPr lang="en-US" dirty="0"/>
              <a:t>of </a:t>
            </a:r>
            <a:r>
              <a:rPr lang="en-US" dirty="0" smtClean="0"/>
              <a:t>Chip Formation </a:t>
            </a:r>
            <a:r>
              <a:rPr lang="en-US" dirty="0"/>
              <a:t>in </a:t>
            </a:r>
            <a:r>
              <a:rPr lang="en-US" dirty="0" smtClean="0"/>
              <a:t>Metal Cutting</a:t>
            </a:r>
            <a:endParaRPr lang="en-AU" altLang="en-US" b="1" dirty="0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zh-CN" sz="2400" dirty="0" smtClean="0">
                <a:latin typeface="Arial" charset="0"/>
                <a:ea typeface="SimSun" pitchFamily="2" charset="-122"/>
              </a:rPr>
              <a:t>In idealized model, a cutting tool moves to the left along the </a:t>
            </a:r>
            <a:r>
              <a:rPr lang="en-US" altLang="zh-CN" sz="2400" dirty="0" err="1" smtClean="0">
                <a:latin typeface="Arial" charset="0"/>
                <a:ea typeface="SimSun" pitchFamily="2" charset="-122"/>
              </a:rPr>
              <a:t>workpiece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 at a constant velocity, </a:t>
            </a:r>
            <a:r>
              <a:rPr lang="en-US" altLang="zh-CN" sz="2400" b="1" i="1" dirty="0" smtClean="0">
                <a:latin typeface="Arial" charset="0"/>
                <a:ea typeface="SimSun" pitchFamily="2" charset="-122"/>
              </a:rPr>
              <a:t>V</a:t>
            </a:r>
            <a:r>
              <a:rPr lang="en-US" altLang="zh-CN" sz="2400" dirty="0" smtClean="0">
                <a:latin typeface="Arial" charset="0"/>
                <a:ea typeface="SimSun" pitchFamily="2" charset="-122"/>
              </a:rPr>
              <a:t>,  and a depth of cut, </a:t>
            </a:r>
            <a:r>
              <a:rPr lang="en-US" altLang="zh-CN" sz="2400" b="1" i="1" dirty="0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dirty="0" smtClean="0">
                <a:latin typeface="Arial" charset="0"/>
                <a:ea typeface="SimSun" pitchFamily="2" charset="-122"/>
              </a:rPr>
              <a:t>o</a:t>
            </a:r>
          </a:p>
          <a:p>
            <a:pPr marL="457200" indent="-457200" eaLnBrk="1" hangingPunct="1"/>
            <a:r>
              <a:rPr lang="en-US" altLang="zh-CN" sz="2400" dirty="0" smtClean="0">
                <a:latin typeface="Arial" charset="0"/>
                <a:ea typeface="SimSun" pitchFamily="2" charset="-122"/>
              </a:rPr>
              <a:t>Chip thickness, </a:t>
            </a:r>
            <a:r>
              <a:rPr lang="en-US" altLang="zh-CN" sz="2400" b="1" i="1" dirty="0" err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dirty="0" err="1" smtClean="0">
                <a:latin typeface="Arial" charset="0"/>
                <a:ea typeface="SimSun" pitchFamily="2" charset="-122"/>
              </a:rPr>
              <a:t>c</a:t>
            </a:r>
            <a:endParaRPr lang="en-AU" altLang="en-US" sz="2400" i="1" dirty="0" smtClean="0">
              <a:latin typeface="Arial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550026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79850"/>
            <a:ext cx="41148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4964" y="4040188"/>
            <a:ext cx="3729037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4026" y="3200400"/>
            <a:ext cx="4117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Idealized model; Orthogonal; 2-D cutting with a well-defined shear plane; also called M.E. Merchant model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257800" y="31242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Orthogonal (2-D) cutting without a well-defined shear plane: “shear zone”; why rough surface?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BAD23A9-8889-4E0A-B7F6-2171A617F480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301</Words>
  <Application>Microsoft Office PowerPoint</Application>
  <PresentationFormat>On-screen Show (4:3)</PresentationFormat>
  <Paragraphs>47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PRODUCTION TECHNOLOGY         (MEC-303A)</vt:lpstr>
      <vt:lpstr>Machining Processes and Machine Tools</vt:lpstr>
      <vt:lpstr>Machining Processes and Machine Tools</vt:lpstr>
      <vt:lpstr>Classification of material removal process</vt:lpstr>
      <vt:lpstr>Types of Machining Operation </vt:lpstr>
      <vt:lpstr>Types of Machining Operation </vt:lpstr>
      <vt:lpstr>Theory of Chip Formation in Metal Cutting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PARDEEP RANA</cp:lastModifiedBy>
  <cp:revision>12</cp:revision>
  <dcterms:created xsi:type="dcterms:W3CDTF">2022-09-11T16:05:29Z</dcterms:created>
  <dcterms:modified xsi:type="dcterms:W3CDTF">2022-11-08T06:32:54Z</dcterms:modified>
</cp:coreProperties>
</file>